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76" r:id="rId7"/>
    <p:sldId id="277" r:id="rId8"/>
    <p:sldId id="261" r:id="rId9"/>
    <p:sldId id="262" r:id="rId10"/>
    <p:sldId id="273" r:id="rId11"/>
    <p:sldId id="263" r:id="rId12"/>
    <p:sldId id="264" r:id="rId13"/>
    <p:sldId id="265" r:id="rId14"/>
    <p:sldId id="266" r:id="rId15"/>
    <p:sldId id="267" r:id="rId16"/>
    <p:sldId id="270" r:id="rId17"/>
    <p:sldId id="268" r:id="rId18"/>
    <p:sldId id="274" r:id="rId19"/>
    <p:sldId id="275" r:id="rId20"/>
    <p:sldId id="272" r:id="rId21"/>
    <p:sldId id="269" r:id="rId22"/>
    <p:sldId id="271" r:id="rId23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1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DA717C-5F36-4F21-8474-4DECF25D7012}" type="datetimeFigureOut">
              <a:rPr lang="ru-RU" smtClean="0"/>
              <a:pPr/>
              <a:t>20.06.2015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32E543-46A3-4674-B3AB-78E2488A3972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F463A-BC7C-46EE-9F1E-7F377CCA4891}" type="datetimeFigureOut">
              <a:rPr lang="en-US" smtClean="0"/>
              <a:pPr/>
              <a:t>6/20/2015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latinLnBrk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latinLnBrk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latinLnBrk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latinLnBrk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latinLnBrk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latinLnBrk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828800" y="1447800"/>
            <a:ext cx="6324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i="1" dirty="0" smtClean="0">
                <a:solidFill>
                  <a:srgbClr val="0070C0"/>
                </a:solidFill>
              </a:rPr>
              <a:t>Прототип военной online-стратегии на реальных картах с использованием данных </a:t>
            </a:r>
            <a:r>
              <a:rPr lang="ru-RU" sz="3600" b="1" i="1" dirty="0" err="1" smtClean="0">
                <a:solidFill>
                  <a:srgbClr val="0070C0"/>
                </a:solidFill>
              </a:rPr>
              <a:t>OpenStre</a:t>
            </a:r>
            <a:r>
              <a:rPr lang="en-US" sz="3600" b="1" i="1" dirty="0" smtClean="0">
                <a:solidFill>
                  <a:srgbClr val="0070C0"/>
                </a:solidFill>
              </a:rPr>
              <a:t>e</a:t>
            </a:r>
            <a:r>
              <a:rPr lang="ru-RU" sz="3600" b="1" i="1" dirty="0" err="1" smtClean="0">
                <a:solidFill>
                  <a:srgbClr val="0070C0"/>
                </a:solidFill>
              </a:rPr>
              <a:t>t</a:t>
            </a:r>
            <a:r>
              <a:rPr lang="en-US" sz="3600" b="1" i="1" dirty="0" smtClean="0">
                <a:solidFill>
                  <a:srgbClr val="0070C0"/>
                </a:solidFill>
              </a:rPr>
              <a:t>Map</a:t>
            </a:r>
            <a:endParaRPr lang="ru-RU" sz="3600" b="1" i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05000" y="4038600"/>
            <a:ext cx="647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Arial" pitchFamily="34" charset="0"/>
                <a:cs typeface="Arial" pitchFamily="34" charset="0"/>
              </a:rPr>
              <a:t>Магистрант: </a:t>
            </a:r>
            <a:r>
              <a:rPr lang="ru-RU" sz="2000" b="1" dirty="0" smtClean="0">
                <a:latin typeface="Arial" pitchFamily="34" charset="0"/>
                <a:cs typeface="Arial" pitchFamily="34" charset="0"/>
              </a:rPr>
              <a:t>Кузовков Александр Владимирович</a:t>
            </a:r>
            <a:endParaRPr lang="ru-RU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81200" y="4724400"/>
            <a:ext cx="647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000" dirty="0" smtClean="0">
                <a:latin typeface="Arial" pitchFamily="34" charset="0"/>
                <a:cs typeface="Arial" pitchFamily="34" charset="0"/>
              </a:rPr>
              <a:t>Научный руководитель:</a:t>
            </a:r>
          </a:p>
          <a:p>
            <a:pPr>
              <a:defRPr/>
            </a:pPr>
            <a:r>
              <a:rPr lang="ru-RU" sz="2000" dirty="0" smtClean="0">
                <a:latin typeface="Arial" pitchFamily="34" charset="0"/>
                <a:cs typeface="Arial" pitchFamily="34" charset="0"/>
              </a:rPr>
              <a:t>к.т.н., доцент</a:t>
            </a:r>
            <a:r>
              <a:rPr lang="ru-RU" sz="2000" b="1" dirty="0" smtClean="0">
                <a:latin typeface="Arial" pitchFamily="34" charset="0"/>
                <a:cs typeface="Arial" pitchFamily="34" charset="0"/>
              </a:rPr>
              <a:t> Алексей Валерьевич Егошин</a:t>
            </a:r>
            <a:endParaRPr lang="ru-RU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57400" y="1524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Магистерская диссертация</a:t>
            </a:r>
            <a:endParaRPr lang="ru-RU" sz="3200" i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286000" y="228600"/>
            <a:ext cx="624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Сервис определения  </a:t>
            </a:r>
            <a:r>
              <a:rPr lang="ru-RU" sz="3200" i="1" dirty="0" smtClean="0">
                <a:solidFill>
                  <a:srgbClr val="0070C0"/>
                </a:solidFill>
              </a:rPr>
              <a:t>окружения</a:t>
            </a:r>
          </a:p>
        </p:txBody>
      </p:sp>
      <p:pic>
        <p:nvPicPr>
          <p:cNvPr id="5" name="Рисунок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1" y="1143000"/>
            <a:ext cx="44196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9" name="Picture 1" descr="J:\C\Учеба\Thesis_materials(отчет по практике)\thesis\diagram\around_scheme.png"/>
          <p:cNvPicPr>
            <a:picLocks noChangeAspect="1" noChangeArrowheads="1"/>
          </p:cNvPicPr>
          <p:nvPr/>
        </p:nvPicPr>
        <p:blipFill>
          <a:blip r:embed="rId5" cstate="print"/>
          <a:srcRect l="7073" t="8490" r="12454" b="14897"/>
          <a:stretch>
            <a:fillRect/>
          </a:stretch>
        </p:blipFill>
        <p:spPr bwMode="auto">
          <a:xfrm>
            <a:off x="4149726" y="3352800"/>
            <a:ext cx="4841874" cy="3320143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334000" y="1295400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 smtClean="0"/>
              <a:t>Граф дорожной сети:</a:t>
            </a:r>
          </a:p>
          <a:p>
            <a:r>
              <a:rPr lang="en-US" dirty="0" smtClean="0"/>
              <a:t>~ 1000000 </a:t>
            </a:r>
            <a:r>
              <a:rPr lang="ru-RU" dirty="0" smtClean="0"/>
              <a:t>узлов</a:t>
            </a:r>
          </a:p>
          <a:p>
            <a:r>
              <a:rPr lang="en-US" dirty="0" smtClean="0"/>
              <a:t>~ 2600000 </a:t>
            </a:r>
            <a:r>
              <a:rPr lang="ru-RU" dirty="0" smtClean="0"/>
              <a:t>дуг</a:t>
            </a:r>
          </a:p>
          <a:p>
            <a:r>
              <a:rPr lang="ru-RU" dirty="0" smtClean="0"/>
              <a:t>Время расчета окружения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dirty="0" smtClean="0"/>
              <a:t> ~  1,5 c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762000" y="4572000"/>
            <a:ext cx="3429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u="sng" dirty="0" smtClean="0"/>
              <a:t>Конфигурация оборудования:</a:t>
            </a:r>
            <a:endParaRPr lang="en-US" u="sng" dirty="0" smtClean="0"/>
          </a:p>
          <a:p>
            <a:r>
              <a:rPr lang="ru-RU" dirty="0" err="1" smtClean="0"/>
              <a:t>Intel</a:t>
            </a:r>
            <a:r>
              <a:rPr lang="ru-RU" dirty="0" smtClean="0"/>
              <a:t>(R) </a:t>
            </a:r>
            <a:r>
              <a:rPr lang="ru-RU" dirty="0" err="1" smtClean="0"/>
              <a:t>Core</a:t>
            </a:r>
            <a:r>
              <a:rPr lang="ru-RU" dirty="0" smtClean="0"/>
              <a:t>(TM) i7-4770 CPU @ 3.40GHz, 16Гб оперативной памяти под управлением ОС  </a:t>
            </a:r>
            <a:r>
              <a:rPr lang="en-US" dirty="0" err="1" smtClean="0"/>
              <a:t>Ubuntu</a:t>
            </a:r>
            <a:r>
              <a:rPr lang="en-US" dirty="0" smtClean="0"/>
              <a:t> Server </a:t>
            </a:r>
            <a:r>
              <a:rPr lang="ru-RU" dirty="0" smtClean="0"/>
              <a:t>14.04.</a:t>
            </a:r>
            <a:endParaRPr lang="ru-RU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Высотные данные. </a:t>
            </a:r>
            <a:r>
              <a:rPr lang="en-US" sz="3200" i="1" dirty="0" smtClean="0">
                <a:solidFill>
                  <a:srgbClr val="0070C0"/>
                </a:solidFill>
              </a:rPr>
              <a:t>GTOPO 30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4" cstate="print"/>
          <a:srcRect t="6171" r="1409" b="1996"/>
          <a:stretch>
            <a:fillRect/>
          </a:stretch>
        </p:blipFill>
        <p:spPr bwMode="auto">
          <a:xfrm>
            <a:off x="914400" y="1219200"/>
            <a:ext cx="73914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89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057400" y="2286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Климатические данные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4" cstate="print"/>
          <a:srcRect t="6999" r="815"/>
          <a:stretch>
            <a:fillRect/>
          </a:stretch>
        </p:blipFill>
        <p:spPr bwMode="auto">
          <a:xfrm>
            <a:off x="762000" y="1143001"/>
            <a:ext cx="5181600" cy="3772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0" name="Таблица 9"/>
          <p:cNvGraphicFramePr>
            <a:graphicFrameLocks noGrp="1"/>
          </p:cNvGraphicFramePr>
          <p:nvPr/>
        </p:nvGraphicFramePr>
        <p:xfrm>
          <a:off x="762000" y="5105400"/>
          <a:ext cx="8077200" cy="1402080"/>
        </p:xfrm>
        <a:graphic>
          <a:graphicData uri="http://schemas.openxmlformats.org/drawingml/2006/table">
            <a:tbl>
              <a:tblPr/>
              <a:tblGrid>
                <a:gridCol w="538480"/>
                <a:gridCol w="604520"/>
                <a:gridCol w="472440"/>
                <a:gridCol w="538480"/>
                <a:gridCol w="589280"/>
                <a:gridCol w="533400"/>
                <a:gridCol w="492760"/>
                <a:gridCol w="538480"/>
                <a:gridCol w="538480"/>
                <a:gridCol w="538480"/>
                <a:gridCol w="538480"/>
                <a:gridCol w="538480"/>
                <a:gridCol w="538480"/>
                <a:gridCol w="538480"/>
                <a:gridCol w="538480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Calibri"/>
                          <a:ea typeface="Times New Roman"/>
                          <a:cs typeface="Times New Roman"/>
                        </a:rPr>
                        <a:t>STN---WBAN</a:t>
                      </a:r>
                      <a:endParaRPr lang="ru-RU" sz="1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YEARMODA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TEMP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DEWP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SLP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STP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VISIB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WDSP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MXSPD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GUST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MAX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MIN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PRCP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SNDP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FRSHTT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6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008418  99999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20140101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83.8 24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74.4 24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1008.7 24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9999.9  0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6.2 24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4.0 24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7.0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86.7*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82.2*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99.99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010000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008418  99999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20140102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83.9 24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74.9 24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1009.1 24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9999.9  0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6.2 24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4.7 24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6.0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87.8*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81.3*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99.99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010000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1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008418  99999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20140103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83.3 24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75.2 24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1008.2 24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9999.9  0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6.2 24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3.8 24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13.0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87.1*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80.4*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99.99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010000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057400" y="228600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Выбранная платформа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52600" y="12954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u="sng" dirty="0" smtClean="0">
                <a:solidFill>
                  <a:srgbClr val="0070C0"/>
                </a:solidFill>
              </a:rPr>
              <a:t>Сервер</a:t>
            </a:r>
            <a:endParaRPr lang="ru-RU" sz="2800" b="1" u="sng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15000" y="137160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u="sng" dirty="0" smtClean="0">
                <a:solidFill>
                  <a:srgbClr val="0070C0"/>
                </a:solidFill>
              </a:rPr>
              <a:t>Клиент</a:t>
            </a:r>
            <a:endParaRPr lang="ru-RU" sz="2800" b="1" u="sng" dirty="0">
              <a:solidFill>
                <a:srgbClr val="0070C0"/>
              </a:solidFill>
            </a:endParaRPr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4" cstate="print"/>
          <a:srcRect l="41250" t="16197" r="42500" b="76560"/>
          <a:stretch>
            <a:fillRect/>
          </a:stretch>
        </p:blipFill>
        <p:spPr bwMode="auto">
          <a:xfrm>
            <a:off x="1295400" y="1981200"/>
            <a:ext cx="1981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5638800" y="1981200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0070C0"/>
                </a:solidFill>
              </a:rPr>
              <a:t>JavaScript</a:t>
            </a:r>
            <a:endParaRPr lang="ru-RU" sz="2000" i="1" dirty="0">
              <a:solidFill>
                <a:srgbClr val="0070C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 cstate="print"/>
          <a:srcRect l="18125" t="12072" r="65000" b="80684"/>
          <a:stretch>
            <a:fillRect/>
          </a:stretch>
        </p:blipFill>
        <p:spPr bwMode="auto">
          <a:xfrm>
            <a:off x="5715000" y="2438400"/>
            <a:ext cx="2057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6" cstate="print"/>
          <a:srcRect l="1250" t="11268" r="90625" b="84708"/>
          <a:stretch>
            <a:fillRect/>
          </a:stretch>
        </p:blipFill>
        <p:spPr bwMode="auto">
          <a:xfrm>
            <a:off x="1295400" y="2895600"/>
            <a:ext cx="158496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7" cstate="print"/>
          <a:srcRect l="3750" t="12173" r="83750" b="82193"/>
          <a:stretch>
            <a:fillRect/>
          </a:stretch>
        </p:blipFill>
        <p:spPr bwMode="auto">
          <a:xfrm>
            <a:off x="1295400" y="3657600"/>
            <a:ext cx="152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1295400" y="4419600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0070C0"/>
                </a:solidFill>
              </a:rPr>
              <a:t>JavaScript</a:t>
            </a:r>
            <a:endParaRPr lang="ru-RU" sz="2000" i="1" dirty="0">
              <a:solidFill>
                <a:srgbClr val="0070C0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8" cstate="print"/>
          <a:srcRect l="1250" t="7243" r="81250" b="82294"/>
          <a:stretch>
            <a:fillRect/>
          </a:stretch>
        </p:blipFill>
        <p:spPr bwMode="auto">
          <a:xfrm>
            <a:off x="1447800" y="5029200"/>
            <a:ext cx="1371600" cy="636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590800" y="228600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Описание игры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 descr="J:\C\Учеба\Thesis_materials(отчет по практике)\thesis\diagram\use_case_diagram.png"/>
          <p:cNvPicPr/>
          <p:nvPr/>
        </p:nvPicPr>
        <p:blipFill>
          <a:blip r:embed="rId4" cstate="print"/>
          <a:srcRect l="5987" t="4279" r="26453" b="14189"/>
          <a:stretch>
            <a:fillRect/>
          </a:stretch>
        </p:blipFill>
        <p:spPr bwMode="auto">
          <a:xfrm>
            <a:off x="609600" y="1371600"/>
            <a:ext cx="32004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62400" y="1143000"/>
            <a:ext cx="49530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590800" y="228600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Диаграммы классов 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 descr="J:\C\Учеба\Thesis_materials(отчет по практике)\thesis\diagram\server_class_diagram.pn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295400"/>
            <a:ext cx="38862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 descr="J:\C\Учеба\Thesis_materials(отчет по практике)\thesis\diagram\client_class_diagram.pn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1295400"/>
            <a:ext cx="4114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752600" y="990600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u="sng" dirty="0" smtClean="0">
                <a:solidFill>
                  <a:srgbClr val="0070C0"/>
                </a:solidFill>
              </a:rPr>
              <a:t>Сервер</a:t>
            </a:r>
            <a:endParaRPr lang="ru-RU" sz="1600" u="sng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53200" y="990600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u="sng" dirty="0" smtClean="0">
                <a:solidFill>
                  <a:srgbClr val="0070C0"/>
                </a:solidFill>
              </a:rPr>
              <a:t>Клиент</a:t>
            </a:r>
            <a:endParaRPr lang="ru-RU" sz="1600" u="sng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895600" y="228600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Подключение к серверу</a:t>
            </a:r>
          </a:p>
        </p:txBody>
      </p:sp>
      <p:pic>
        <p:nvPicPr>
          <p:cNvPr id="5" name="Рисунок 4" descr="J:\C\Учеба\Thesis_materials(отчет по практике)\thesis\diagram\activity_diagram_select_game.png"/>
          <p:cNvPicPr/>
          <p:nvPr/>
        </p:nvPicPr>
        <p:blipFill>
          <a:blip r:embed="rId4" cstate="print"/>
          <a:srcRect l="2225" t="4331" r="5645" b="5350"/>
          <a:stretch>
            <a:fillRect/>
          </a:stretch>
        </p:blipFill>
        <p:spPr bwMode="auto">
          <a:xfrm>
            <a:off x="838200" y="1066800"/>
            <a:ext cx="77724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981200" y="228600"/>
            <a:ext cx="670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Взаимодействие клиент-сервер</a:t>
            </a:r>
          </a:p>
        </p:txBody>
      </p:sp>
      <p:pic>
        <p:nvPicPr>
          <p:cNvPr id="5" name="Рисунок 4" descr="J:\C\Учеба\Thesis_materials(отчет по практике)\thesis\diagram\activity_diagram_sync.png"/>
          <p:cNvPicPr/>
          <p:nvPr/>
        </p:nvPicPr>
        <p:blipFill>
          <a:blip r:embed="rId4" cstate="print"/>
          <a:srcRect l="1943" t="3857" r="24654" b="4755"/>
          <a:stretch>
            <a:fillRect/>
          </a:stretch>
        </p:blipFill>
        <p:spPr bwMode="auto">
          <a:xfrm>
            <a:off x="838200" y="1066800"/>
            <a:ext cx="76200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886200" y="228600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Рельеф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81800" y="1219200"/>
            <a:ext cx="213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 smtClean="0"/>
              <a:t>БД </a:t>
            </a:r>
            <a:r>
              <a:rPr lang="en-US" u="sng" dirty="0" err="1" smtClean="0"/>
              <a:t>SQLite</a:t>
            </a:r>
            <a:endParaRPr lang="en-US" u="sng" dirty="0" smtClean="0"/>
          </a:p>
          <a:p>
            <a:r>
              <a:rPr lang="en-US" dirty="0" smtClean="0"/>
              <a:t>180 </a:t>
            </a:r>
            <a:r>
              <a:rPr lang="ru-RU" dirty="0" smtClean="0"/>
              <a:t>таблиц по</a:t>
            </a:r>
          </a:p>
          <a:p>
            <a:r>
              <a:rPr lang="ru-RU" dirty="0" smtClean="0"/>
              <a:t>1296060 записей</a:t>
            </a:r>
          </a:p>
          <a:p>
            <a:r>
              <a:rPr lang="ru-RU" dirty="0" smtClean="0"/>
              <a:t>Время обновления высот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dirty="0" smtClean="0"/>
              <a:t> ~  </a:t>
            </a:r>
            <a:r>
              <a:rPr lang="ru-RU" dirty="0" smtClean="0"/>
              <a:t>0</a:t>
            </a:r>
            <a:r>
              <a:rPr lang="en-US" dirty="0" smtClean="0"/>
              <a:t>,5 c</a:t>
            </a:r>
            <a:endParaRPr lang="ru-RU" dirty="0"/>
          </a:p>
        </p:txBody>
      </p:sp>
      <p:pic>
        <p:nvPicPr>
          <p:cNvPr id="8" name="Рисунок 7" descr="J:\C\Учеба\Thesis_materials(отчет по практике)\thesis\diagram\activity_diagram_elevation.png"/>
          <p:cNvPicPr/>
          <p:nvPr/>
        </p:nvPicPr>
        <p:blipFill>
          <a:blip r:embed="rId4" cstate="print"/>
          <a:srcRect l="1661" t="3509" r="21869" b="5052"/>
          <a:stretch>
            <a:fillRect/>
          </a:stretch>
        </p:blipFill>
        <p:spPr bwMode="auto">
          <a:xfrm>
            <a:off x="838200" y="1066800"/>
            <a:ext cx="59436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886200" y="228600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Погода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81800" y="1295400"/>
            <a:ext cx="213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 smtClean="0"/>
              <a:t>БД </a:t>
            </a:r>
            <a:r>
              <a:rPr lang="en-US" u="sng" dirty="0" err="1" smtClean="0"/>
              <a:t>SQLite</a:t>
            </a:r>
            <a:endParaRPr lang="en-US" u="sng" dirty="0" smtClean="0"/>
          </a:p>
          <a:p>
            <a:r>
              <a:rPr lang="ru-RU" dirty="0" smtClean="0"/>
              <a:t>Данные по 82492</a:t>
            </a:r>
          </a:p>
          <a:p>
            <a:r>
              <a:rPr lang="ru-RU" dirty="0" smtClean="0"/>
              <a:t>станциям.</a:t>
            </a:r>
          </a:p>
          <a:p>
            <a:r>
              <a:rPr lang="en-US" dirty="0" smtClean="0"/>
              <a:t>~3200000</a:t>
            </a:r>
            <a:r>
              <a:rPr lang="ru-RU" dirty="0" smtClean="0"/>
              <a:t> записей</a:t>
            </a:r>
          </a:p>
          <a:p>
            <a:r>
              <a:rPr lang="ru-RU" dirty="0" smtClean="0"/>
              <a:t>за год. На каждый год своя база.</a:t>
            </a:r>
            <a:endParaRPr lang="en-US" dirty="0" smtClean="0"/>
          </a:p>
          <a:p>
            <a:r>
              <a:rPr lang="ru-RU" dirty="0" smtClean="0"/>
              <a:t>Время обновления погоды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dirty="0" smtClean="0"/>
              <a:t> ~  </a:t>
            </a:r>
            <a:r>
              <a:rPr lang="ru-RU" dirty="0" smtClean="0"/>
              <a:t>1</a:t>
            </a:r>
            <a:r>
              <a:rPr lang="en-US" dirty="0" smtClean="0"/>
              <a:t>,</a:t>
            </a:r>
            <a:r>
              <a:rPr lang="ru-RU" dirty="0" smtClean="0"/>
              <a:t>0</a:t>
            </a:r>
            <a:r>
              <a:rPr lang="en-US" dirty="0" smtClean="0"/>
              <a:t> c</a:t>
            </a:r>
            <a:endParaRPr lang="ru-RU" dirty="0"/>
          </a:p>
        </p:txBody>
      </p:sp>
      <p:pic>
        <p:nvPicPr>
          <p:cNvPr id="10" name="Рисунок 9" descr="J:\C\Учеба\Thesis_materials(отчет по практике)\thesis\diagram\activity_diagram_weather.png"/>
          <p:cNvPicPr/>
          <p:nvPr/>
        </p:nvPicPr>
        <p:blipFill>
          <a:blip r:embed="rId4" cstate="print"/>
          <a:srcRect l="1661" t="3509" r="21306" b="4588"/>
          <a:stretch>
            <a:fillRect/>
          </a:stretch>
        </p:blipFill>
        <p:spPr bwMode="auto">
          <a:xfrm>
            <a:off x="838200" y="1066800"/>
            <a:ext cx="59436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505200" y="228600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Актуальность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66800" y="106680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i="1" dirty="0" smtClean="0">
                <a:solidFill>
                  <a:srgbClr val="0070C0"/>
                </a:solidFill>
              </a:rPr>
              <a:t>Военные стратегии</a:t>
            </a:r>
            <a:endParaRPr lang="ru-RU" sz="2000" i="1" dirty="0">
              <a:solidFill>
                <a:srgbClr val="0070C0"/>
              </a:solidFill>
            </a:endParaRPr>
          </a:p>
        </p:txBody>
      </p:sp>
      <p:sp useBgFill="1">
        <p:nvSpPr>
          <p:cNvPr id="13" name="TextBox 12"/>
          <p:cNvSpPr txBox="1"/>
          <p:nvPr/>
        </p:nvSpPr>
        <p:spPr>
          <a:xfrm>
            <a:off x="762000" y="4724400"/>
            <a:ext cx="8229600" cy="1815882"/>
          </a:xfrm>
          <a:prstGeom prst="rect">
            <a:avLst/>
          </a:prstGeom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800" i="1" dirty="0" smtClean="0">
                <a:solidFill>
                  <a:srgbClr val="0070C0"/>
                </a:solidFill>
              </a:rPr>
              <a:t>Возможно ли создание игры на реальных  картах с привязкой к реальным дорогам, учетом рельефа местности и  климата, с автоматическим определением окружения </a:t>
            </a:r>
            <a:r>
              <a:rPr lang="ru-RU" sz="2800" i="1" dirty="0" err="1" smtClean="0">
                <a:solidFill>
                  <a:srgbClr val="0070C0"/>
                </a:solidFill>
              </a:rPr>
              <a:t>юнита</a:t>
            </a:r>
            <a:r>
              <a:rPr lang="ru-RU" sz="2800" i="1" dirty="0" smtClean="0">
                <a:solidFill>
                  <a:srgbClr val="0070C0"/>
                </a:solidFill>
              </a:rPr>
              <a:t>?</a:t>
            </a:r>
            <a:endParaRPr lang="ru-RU" sz="2800" i="1" dirty="0">
              <a:solidFill>
                <a:srgbClr val="0070C0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" y="1600200"/>
            <a:ext cx="4048125" cy="3033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01.png"/>
          <p:cNvPicPr/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4800600" y="1600200"/>
            <a:ext cx="4191000" cy="3079051"/>
          </a:xfrm>
          <a:prstGeom prst="rect">
            <a:avLst/>
          </a:prstGeom>
          <a:ln/>
        </p:spPr>
      </p:pic>
      <p:sp>
        <p:nvSpPr>
          <p:cNvPr id="15" name="TextBox 14"/>
          <p:cNvSpPr txBox="1"/>
          <p:nvPr/>
        </p:nvSpPr>
        <p:spPr>
          <a:xfrm>
            <a:off x="5638800" y="106680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i="1" dirty="0" smtClean="0">
                <a:solidFill>
                  <a:srgbClr val="0070C0"/>
                </a:solidFill>
              </a:rPr>
              <a:t>Реальные карты</a:t>
            </a:r>
            <a:endParaRPr lang="ru-RU" sz="2000" i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886200" y="228600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Игра</a:t>
            </a:r>
          </a:p>
        </p:txBody>
      </p:sp>
      <p:pic>
        <p:nvPicPr>
          <p:cNvPr id="6" name="Рисунок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143000"/>
            <a:ext cx="48768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38600" y="3352800"/>
            <a:ext cx="4685080" cy="3341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505200" y="228600"/>
            <a:ext cx="289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Результаты</a:t>
            </a:r>
          </a:p>
        </p:txBody>
      </p:sp>
      <p:sp>
        <p:nvSpPr>
          <p:cNvPr id="6145" name="Rectangle 1"/>
          <p:cNvSpPr>
            <a:spLocks noChangeArrowheads="1"/>
          </p:cNvSpPr>
          <p:nvPr/>
        </p:nvSpPr>
        <p:spPr bwMode="auto">
          <a:xfrm>
            <a:off x="685800" y="948690"/>
            <a:ext cx="8305800" cy="590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произведен анализ возможностей и ограничений  существующих популярных картографических сервисов в части получения маршрутов и данных рельефа местности;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проведен поиск 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open source 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программного обеспечения для построения своих сервисов маршрутов и высотных данных на основе общедоступных бесплатных географических данных;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показана возможность использования 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OSRM 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как сервиса маршрутов для использования в игре;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показана возможность получения графа дорожной сети из данных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OpenStreetMaps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и использования его для построения маршрутов </a:t>
            </a:r>
            <a:r>
              <a:rPr kumimoji="0" lang="ru-RU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юнитов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в игре и определения окружения </a:t>
            </a:r>
            <a:r>
              <a:rPr kumimoji="0" lang="ru-RU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юниов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реализованы сервисы маршрутов, определения окружения,  высотных данных и погодных данных;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реализован прототип военной 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online 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стратегии, использующей реальные карты и учитывающей рельеф местности и определение окружения  </a:t>
            </a:r>
            <a:r>
              <a:rPr kumimoji="0" lang="ru-RU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юнитов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5" name="WordArt 5"/>
          <p:cNvSpPr>
            <a:spLocks noChangeArrowheads="1" noChangeShapeType="1" noTextEdit="1"/>
          </p:cNvSpPr>
          <p:nvPr/>
        </p:nvSpPr>
        <p:spPr bwMode="auto">
          <a:xfrm>
            <a:off x="1258888" y="2636838"/>
            <a:ext cx="6913562" cy="107791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ru-RU" sz="3600" kern="10" dirty="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Impact"/>
              </a:rPr>
              <a:t>Спасибо за внимание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7400" y="1524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Магистерская диссертация</a:t>
            </a:r>
            <a:endParaRPr lang="ru-RU" sz="3200" i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971800" y="228600"/>
            <a:ext cx="434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Постановка задачи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17409" name="Rectangle 1"/>
          <p:cNvSpPr>
            <a:spLocks noChangeArrowheads="1"/>
          </p:cNvSpPr>
          <p:nvPr/>
        </p:nvSpPr>
        <p:spPr bwMode="auto">
          <a:xfrm>
            <a:off x="914400" y="986136"/>
            <a:ext cx="7315200" cy="5324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Анализ существующих игр использующих реальные  географические карты.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Анализ возможностей и ограничений картографических сервисов для получения маршрутов движения, данных рельефа и определения окружения.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Анализ возможности создания сервисов высотных данных,  погодных данных и сервиса маршрутов, выбор платформы для создания этих сервисов и прототипа игры.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Создание прототипа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online 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стратегии на реальных географических картах, использующей данные рельефа, погодные данные и граф дорожной сети для построения маршрутов и  автоматического определения окружения </a:t>
            </a:r>
            <a:r>
              <a:rPr kumimoji="0" lang="ru-RU" sz="2000" b="1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юнитов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200400" y="228600"/>
            <a:ext cx="327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Игры на картах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 descr="w2m_shot3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447800"/>
            <a:ext cx="3886200" cy="2514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914400" y="11430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WAR2MAP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91200" y="11430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REAL WORLD RACING 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10" name="Рисунок 9" descr="Means of Exploration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0" y="4572000"/>
            <a:ext cx="4181475" cy="1961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838200" y="41910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WORLD OF THELIVING  DEAD 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43600" y="4038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MapsTD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15" name="Рисунок 14"/>
          <p:cNvPicPr/>
          <p:nvPr/>
        </p:nvPicPr>
        <p:blipFill>
          <a:blip r:embed="rId6" cstate="print"/>
          <a:srcRect l="10902" t="20041" r="37562" b="35124"/>
          <a:stretch>
            <a:fillRect/>
          </a:stretch>
        </p:blipFill>
        <p:spPr bwMode="auto">
          <a:xfrm>
            <a:off x="4876800" y="1447800"/>
            <a:ext cx="3871912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Рисунок 15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05400" y="4572001"/>
            <a:ext cx="3581400" cy="1981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Картографические сервисы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1143000"/>
            <a:ext cx="3364865" cy="2452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0" y="1143000"/>
            <a:ext cx="35814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/>
          <p:cNvPicPr/>
          <p:nvPr/>
        </p:nvPicPr>
        <p:blipFill>
          <a:blip r:embed="rId6" cstate="print"/>
          <a:srcRect r="49117"/>
          <a:stretch>
            <a:fillRect/>
          </a:stretch>
        </p:blipFill>
        <p:spPr bwMode="auto">
          <a:xfrm>
            <a:off x="1066800" y="3962400"/>
            <a:ext cx="2743200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143000" y="2819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Google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86400" y="28956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>
                <a:solidFill>
                  <a:srgbClr val="0070C0"/>
                </a:solidFill>
              </a:rPr>
              <a:t>Яндекс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86200" y="61722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OpenStreetMap</a:t>
            </a:r>
            <a:endParaRPr lang="ru-RU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632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Архитектура прототипа игры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2" name="Picture 2" descr="J:\C\Учеба\Thesis_materials(отчет по практике)\thesis\diagram\deploy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1143000"/>
            <a:ext cx="7696200" cy="556098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632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Формат данных маршрутов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838200" y="994590"/>
            <a:ext cx="5029200" cy="5478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&lt;?xml version="1.0" encoding="UTF-8"?&gt;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</a:t>
            </a:r>
            <a:r>
              <a:rPr kumimoji="0" lang="en-US" sz="14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osm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version="0.6" generator="Overpass API"&gt;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&lt;note&gt;The data included in this document is from 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www.openstreetmap.org. The data is made available under 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ODbL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.&lt;/note&gt;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&lt;meta </a:t>
            </a:r>
            <a:r>
              <a:rPr kumimoji="0" lang="en-US" sz="14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osm_base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="2014-05-05T17:12:02Z"/&gt;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&lt;node id="2542835051" lat="41.1566855" Lon="1.1127319"&gt;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&lt;tag k="amenity" v="bank"/&gt; 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&lt;/node&gt;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...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&lt;way id="124097636"&gt;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</a:t>
            </a:r>
            <a:r>
              <a:rPr kumimoji="0" lang="en-US" sz="14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nd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ref="1382092447"/&gt;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</a:t>
            </a:r>
            <a:r>
              <a:rPr kumimoji="0" lang="en-US" sz="14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nd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ref="1382092449"/&gt;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&lt;tag k="highway" v="residential"/&gt;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&lt;/way&gt;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...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&lt;relation id="3673829"&gt;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&lt;member type="node" ref="245471476" role=""/&gt;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&lt;member type="way" ref="200188956" role=""/&gt;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&lt;member type="way" ref="88815384" role=""/&gt;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&lt;member type="node" ref="2159299141" role=""/&gt;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&lt;tag k="route" v="</a:t>
            </a:r>
            <a:r>
              <a:rPr kumimoji="0" lang="en-US" sz="14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light_rail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"/&gt;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&lt;tag k="type" v="route"/&gt;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&lt;/</a:t>
            </a:r>
            <a:r>
              <a:rPr kumimoji="0" lang="ru-RU" sz="14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relation</a:t>
            </a: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&lt;/</a:t>
            </a:r>
            <a:r>
              <a:rPr kumimoji="0" lang="ru-RU" sz="14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osm</a:t>
            </a: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&gt;</a:t>
            </a: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5715000" y="1516871"/>
            <a:ext cx="3276600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b="1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node</a:t>
            </a:r>
            <a:r>
              <a:rPr lang="ru-RU" b="1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(точка) </a:t>
            </a:r>
            <a:r>
              <a:rPr lang="ru-RU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 </a:t>
            </a:r>
            <a:r>
              <a:rPr lang="ru-RU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точка</a:t>
            </a:r>
            <a:r>
              <a:rPr lang="ru-RU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с указанными координатами;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b="1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way</a:t>
            </a:r>
            <a:r>
              <a:rPr lang="ru-RU" b="1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(линия) </a:t>
            </a:r>
            <a:r>
              <a:rPr lang="ru-RU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 упорядоченный список точек, составляющих линию или полигон;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b="1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relation</a:t>
            </a:r>
            <a:r>
              <a:rPr lang="ru-RU" b="1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(отношение) </a:t>
            </a:r>
            <a:r>
              <a:rPr lang="ru-RU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 группы точек, линий и других отношений, которым назначаются некоторые свойства;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b="1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tag</a:t>
            </a:r>
            <a:r>
              <a:rPr lang="ru-RU" b="1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(тег) </a:t>
            </a:r>
            <a:r>
              <a:rPr lang="ru-RU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 пары «ключ — значение», могут назначаться точкам, линиям и отношениям.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Сервис маршрутов. </a:t>
            </a:r>
            <a:r>
              <a:rPr lang="en-US" sz="3200" i="1" dirty="0" smtClean="0">
                <a:solidFill>
                  <a:srgbClr val="0070C0"/>
                </a:solidFill>
              </a:rPr>
              <a:t>OSRM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1447800"/>
            <a:ext cx="20574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71800" y="1447800"/>
            <a:ext cx="20574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00600" y="1447800"/>
            <a:ext cx="2057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 descr="ContractionHierarchies3.png"/>
          <p:cNvPicPr/>
          <p:nvPr/>
        </p:nvPicPr>
        <p:blipFill>
          <a:blip r:embed="rId7" cstate="print"/>
          <a:srcRect l="3704" t="12500" r="7407" b="6250"/>
          <a:stretch>
            <a:fillRect/>
          </a:stretch>
        </p:blipFill>
        <p:spPr bwMode="auto">
          <a:xfrm>
            <a:off x="6858000" y="1371600"/>
            <a:ext cx="1981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Рисунок 9"/>
          <p:cNvPicPr/>
          <p:nvPr/>
        </p:nvPicPr>
        <p:blipFill>
          <a:blip r:embed="rId8" cstate="print"/>
          <a:srcRect t="4167" r="11111"/>
          <a:stretch>
            <a:fillRect/>
          </a:stretch>
        </p:blipFill>
        <p:spPr bwMode="auto">
          <a:xfrm>
            <a:off x="6477000" y="2590800"/>
            <a:ext cx="24384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Рисунок 10"/>
          <p:cNvPicPr/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14400" y="3581400"/>
            <a:ext cx="40386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219200" y="11430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</a:rPr>
              <a:t>Теория графов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95800" y="1143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</a:rPr>
              <a:t>Иерархический подход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90600" y="3048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Open Source Routing Machine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5029200" y="4343400"/>
            <a:ext cx="3886200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Гибкий импорт файлов данных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OSM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Написана на языке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C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++ и доступно в соответствии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BSD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лицензией для любого использования. 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Возможность обработки сетей континентальных размеров.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Высокая производительность алгоритма маршрутизации.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Маршрутизация. </a:t>
            </a:r>
            <a:r>
              <a:rPr lang="en-US" sz="3200" i="1" dirty="0" err="1" smtClean="0">
                <a:solidFill>
                  <a:srgbClr val="0070C0"/>
                </a:solidFill>
              </a:rPr>
              <a:t>SpatiaLite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914400" y="1295400"/>
            <a:ext cx="8001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 err="1" smtClean="0">
                <a:solidFill>
                  <a:srgbClr val="0070C0"/>
                </a:solidFill>
              </a:rPr>
              <a:t>Spatialite</a:t>
            </a:r>
            <a:r>
              <a:rPr lang="en-US" sz="2000" dirty="0" smtClean="0">
                <a:solidFill>
                  <a:srgbClr val="0070C0"/>
                </a:solidFill>
              </a:rPr>
              <a:t> - </a:t>
            </a:r>
            <a:r>
              <a:rPr lang="ru-RU" sz="2000" dirty="0" smtClean="0">
                <a:solidFill>
                  <a:srgbClr val="0070C0"/>
                </a:solidFill>
              </a:rPr>
              <a:t>это  однопользовательская СУБД на базе </a:t>
            </a:r>
            <a:r>
              <a:rPr lang="ru-RU" sz="2000" b="1" dirty="0" err="1" smtClean="0">
                <a:solidFill>
                  <a:srgbClr val="0070C0"/>
                </a:solidFill>
              </a:rPr>
              <a:t>SQLite</a:t>
            </a:r>
            <a:r>
              <a:rPr lang="ru-RU" sz="2000" dirty="0" smtClean="0">
                <a:solidFill>
                  <a:srgbClr val="0070C0"/>
                </a:solidFill>
              </a:rPr>
              <a:t> с поддержкой пространственных данных и алгоритмов их обработки. </a:t>
            </a:r>
            <a:endParaRPr lang="ru-RU" sz="2000" dirty="0">
              <a:solidFill>
                <a:srgbClr val="0070C0"/>
              </a:solidFill>
            </a:endParaRPr>
          </a:p>
        </p:txBody>
      </p:sp>
      <p:sp>
        <p:nvSpPr>
          <p:cNvPr id="13313" name="Rectangle 1"/>
          <p:cNvSpPr>
            <a:spLocks noChangeArrowheads="1"/>
          </p:cNvSpPr>
          <p:nvPr/>
        </p:nvSpPr>
        <p:spPr bwMode="auto">
          <a:xfrm>
            <a:off x="1143000" y="1981200"/>
            <a:ext cx="6705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492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spatialite_osm_net</a:t>
            </a:r>
            <a:r>
              <a:rPr kumimoji="0" lang="en-US" sz="2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-o map.osm -d </a:t>
            </a:r>
            <a:r>
              <a:rPr kumimoji="0" lang="en-US" sz="20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map.sqlite</a:t>
            </a:r>
            <a:r>
              <a:rPr kumimoji="0" lang="en-US" sz="2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-T roads -m 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2895600"/>
            <a:ext cx="4724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762000" y="2438400"/>
            <a:ext cx="838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SELECT * FROM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roads_net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WHERE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NodeFrom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=304524784 AND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NodeTo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=25896396; 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Рисунок 9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86200" y="3505200"/>
            <a:ext cx="50292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1937</TotalTime>
  <Words>809</Words>
  <PresentationFormat>Экран (4:3)</PresentationFormat>
  <Paragraphs>176</Paragraphs>
  <Slides>22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3" baseType="lpstr">
      <vt:lpstr>Office Theme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Alexander</dc:creator>
  <cp:lastModifiedBy>Alexander</cp:lastModifiedBy>
  <cp:revision>107</cp:revision>
  <dcterms:created xsi:type="dcterms:W3CDTF">2015-05-27T06:02:20Z</dcterms:created>
  <dcterms:modified xsi:type="dcterms:W3CDTF">2015-06-20T20:33:39Z</dcterms:modified>
</cp:coreProperties>
</file>